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1"/>
  </p:sldMasterIdLst>
  <p:notesMasterIdLst>
    <p:notesMasterId r:id="rId31"/>
  </p:notesMasterIdLst>
  <p:sldIdLst>
    <p:sldId id="276" r:id="rId2"/>
    <p:sldId id="277" r:id="rId3"/>
    <p:sldId id="280" r:id="rId4"/>
    <p:sldId id="279" r:id="rId5"/>
    <p:sldId id="278" r:id="rId6"/>
    <p:sldId id="256" r:id="rId7"/>
    <p:sldId id="257" r:id="rId8"/>
    <p:sldId id="258" r:id="rId9"/>
    <p:sldId id="275" r:id="rId10"/>
    <p:sldId id="259" r:id="rId11"/>
    <p:sldId id="274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60" r:id="rId23"/>
    <p:sldId id="261" r:id="rId24"/>
    <p:sldId id="281" r:id="rId25"/>
    <p:sldId id="262" r:id="rId26"/>
    <p:sldId id="282" r:id="rId27"/>
    <p:sldId id="263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28E5C8-091D-4F0E-97DD-8FCC1AF59F3C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359BC02-328E-46F7-B754-52947CB7B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11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268309-649A-4ADF-B4C4-32038B2B49A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9413FF-80A3-41CD-B3C3-81980EBE1AD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5CCE903-6276-4434-9E45-4BBBFC6A7B3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24262F-5846-47C2-9A4C-C9447BECD29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D1AB63-C2C4-483D-B7EE-8E4CBF33309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4AD112-1C4C-4021-BC79-C0688BFB895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F4EFE0-8542-4534-A7A7-B8014EF0F52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7C0AA5-99DF-4FC1-80B1-4898FA0158A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51583D-A445-4928-9845-E3F57743D6B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FD73FE-8053-4958-9C0A-0DFC7C39665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A8661C-547E-455B-83BF-443E7A497EA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CF325D-0864-4521-862E-FF0D2B0E8BA1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C24FE-2497-4AD1-8EC4-CA156E0398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27A3AC-9350-49B1-967D-6810B1B458F6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C9720-BC12-4A7A-A0C5-8985808C23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1A5190-A649-4BCE-A466-CB5A337EABAF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1FA2A-A8CF-4E34-87DE-ACE668676C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834FE4-897E-43AE-B0A5-7D3A29676D7D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B1D35-75F4-4BFF-A534-2A6F5D66CB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931F73-E35E-4CAB-B466-9E489EF8E3B0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32860A-E471-4216-8300-1591120D22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144BDD-26B1-4246-8AEC-3A66D889CD8C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BC4B2E-A82F-4E64-A394-B7CA0FAB69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806887-7595-4E20-93F1-F7627D2023DB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A49BB-F13B-43CC-9D0E-780B9F4D09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80352B-8053-4401-9829-D738450E0E53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2DF1A9-7AE4-4BB6-9A99-765FF3BA15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EA24B5-1BD9-4A17-81E9-009DBC3386F5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05AF12-36F2-4DB9-8ED0-49AF21823C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2D32AE-88BD-4C6F-8C73-BF6FE28952C2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DCED86-159C-4824-89B2-2E89061C3E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4357F1-1F53-4472-B5AC-CE3AAC32E4BB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6B1F21F8-4B3A-4E14-B8E5-B8F7E97CA4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B79CFF5-1A7B-4FF5-9E57-B49294926CB1}" type="datetimeFigureOut">
              <a:rPr lang="en-US" smtClean="0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F6A88A9-4363-4B78-89BB-43B7E70D57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Goals for the Day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09498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Review the lenses and 5 Processes</a:t>
            </a:r>
          </a:p>
          <a:p>
            <a:endParaRPr lang="en-US" dirty="0" smtClean="0"/>
          </a:p>
          <a:p>
            <a:r>
              <a:rPr lang="en-US" dirty="0" smtClean="0"/>
              <a:t>Focus:  Process #2 Composing Text</a:t>
            </a:r>
          </a:p>
          <a:p>
            <a:endParaRPr lang="en-US" dirty="0" smtClean="0"/>
          </a:p>
          <a:p>
            <a:r>
              <a:rPr lang="en-US" dirty="0" smtClean="0"/>
              <a:t>Get started on Final Project</a:t>
            </a:r>
          </a:p>
          <a:p>
            <a:endParaRPr lang="en-US" dirty="0" smtClean="0"/>
          </a:p>
          <a:p>
            <a:r>
              <a:rPr lang="en-US" dirty="0" smtClean="0"/>
              <a:t>College Credit </a:t>
            </a:r>
          </a:p>
          <a:p>
            <a:endParaRPr lang="en-US" dirty="0"/>
          </a:p>
        </p:txBody>
      </p:sp>
      <p:pic>
        <p:nvPicPr>
          <p:cNvPr id="1026" name="Picture 2" descr="C:\Users\lawrencej\AppData\Local\Microsoft\Windows\Temporary Internet Files\Content.IE5\VZME7TIO\MC900343897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33400"/>
            <a:ext cx="5105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awrencej\AppData\Local\Microsoft\Windows\Temporary Internet Files\Content.IE5\1SX6SMGR\MC900104884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800600"/>
            <a:ext cx="1834286" cy="173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628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1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5867400"/>
          </a:xfrm>
        </p:spPr>
        <p:txBody>
          <a:bodyPr>
            <a:normAutofit/>
          </a:bodyPr>
          <a:lstStyle/>
          <a:p>
            <a:r>
              <a:rPr lang="en-US" sz="2800" smtClean="0"/>
              <a:t>Students need…</a:t>
            </a:r>
          </a:p>
          <a:p>
            <a:pPr lvl="1"/>
            <a:r>
              <a:rPr lang="en-US" sz="2800" smtClean="0"/>
              <a:t>Opportunities to write in </a:t>
            </a:r>
            <a:r>
              <a:rPr lang="en-US" sz="2800" b="1" smtClean="0"/>
              <a:t>many environments – </a:t>
            </a:r>
            <a:r>
              <a:rPr lang="en-US" sz="2800" b="1" i="1" smtClean="0"/>
              <a:t>the more they write the better they learn, they need 9-12 opportunities/day – this is more important than length of writing!</a:t>
            </a:r>
          </a:p>
          <a:p>
            <a:pPr lvl="1"/>
            <a:endParaRPr lang="en-US" sz="2800" b="1" i="1" smtClean="0"/>
          </a:p>
          <a:p>
            <a:pPr lvl="1"/>
            <a:r>
              <a:rPr lang="en-US" sz="2800" b="1" smtClean="0"/>
              <a:t>Need to compose with paper/pencil </a:t>
            </a:r>
            <a:r>
              <a:rPr lang="en-US" sz="2800" b="1" i="1" smtClean="0"/>
              <a:t>– composing at a keyboard is a separate skill</a:t>
            </a:r>
          </a:p>
          <a:p>
            <a:pPr lvl="1"/>
            <a:endParaRPr lang="en-US" sz="2800" b="1" i="1" smtClean="0"/>
          </a:p>
          <a:p>
            <a:pPr lvl="1"/>
            <a:r>
              <a:rPr lang="en-US" sz="2800" smtClean="0"/>
              <a:t>A </a:t>
            </a:r>
            <a:r>
              <a:rPr lang="en-US" sz="2800" b="1" smtClean="0"/>
              <a:t>purpose </a:t>
            </a:r>
            <a:r>
              <a:rPr lang="en-US" sz="2800" smtClean="0"/>
              <a:t>beyond a grade – </a:t>
            </a:r>
            <a:r>
              <a:rPr lang="en-US" sz="2800" i="1" smtClean="0"/>
              <a:t>by grade 9, both boys and girls have a negative attitude about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49900"/>
          </a:xfrm>
        </p:spPr>
        <p:txBody>
          <a:bodyPr>
            <a:normAutofit lnSpcReduction="10000"/>
          </a:bodyPr>
          <a:lstStyle/>
          <a:p>
            <a:pPr lvl="1"/>
            <a:r>
              <a:rPr lang="en-US" b="1" smtClean="0"/>
              <a:t>Choice </a:t>
            </a:r>
            <a:r>
              <a:rPr lang="en-US" smtClean="0"/>
              <a:t>in topic and form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Opportunities to </a:t>
            </a:r>
            <a:r>
              <a:rPr lang="en-US" b="1" smtClean="0"/>
              <a:t>experiment </a:t>
            </a:r>
            <a:r>
              <a:rPr lang="en-US" smtClean="0"/>
              <a:t>with voice and audience (RAFT)</a:t>
            </a:r>
          </a:p>
          <a:p>
            <a:pPr lvl="1"/>
            <a:endParaRPr lang="en-US" smtClean="0"/>
          </a:p>
          <a:p>
            <a:pPr lvl="1"/>
            <a:r>
              <a:rPr lang="en-US" b="1" smtClean="0"/>
              <a:t>Consistent </a:t>
            </a:r>
            <a:r>
              <a:rPr lang="en-US" smtClean="0"/>
              <a:t>structure or framework – </a:t>
            </a:r>
            <a:r>
              <a:rPr lang="en-US" i="1" smtClean="0"/>
              <a:t>see it, say it, write it</a:t>
            </a:r>
          </a:p>
          <a:p>
            <a:pPr lvl="1"/>
            <a:endParaRPr lang="en-US" i="1" smtClean="0"/>
          </a:p>
          <a:p>
            <a:pPr lvl="1"/>
            <a:r>
              <a:rPr lang="en-US" smtClean="0"/>
              <a:t>Appropriate, contextual </a:t>
            </a:r>
            <a:r>
              <a:rPr lang="en-US" b="1" smtClean="0"/>
              <a:t>instruction</a:t>
            </a:r>
          </a:p>
          <a:p>
            <a:pPr lvl="1"/>
            <a:endParaRPr lang="en-US" b="1" smtClean="0"/>
          </a:p>
          <a:p>
            <a:pPr lvl="1"/>
            <a:r>
              <a:rPr lang="en-US" smtClean="0"/>
              <a:t>Purposeful </a:t>
            </a:r>
            <a:r>
              <a:rPr lang="en-US" b="1" smtClean="0"/>
              <a:t>feedback (within 1-2 days)</a:t>
            </a:r>
          </a:p>
          <a:p>
            <a:pPr lvl="1"/>
            <a:endParaRPr lang="en-US" b="1" smtClean="0"/>
          </a:p>
          <a:p>
            <a:pPr lvl="1"/>
            <a:r>
              <a:rPr lang="en-US" b="1" smtClean="0"/>
              <a:t>They must make the revisions – we must resist overgrading!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Some Interesting Facts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Less than 2% of HS students will major in English in college.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endParaRPr lang="en-US" smtClean="0"/>
          </a:p>
          <a:p>
            <a:r>
              <a:rPr lang="en-US" smtClean="0"/>
              <a:t>Less than 1% of HS students will enroll in journalism or professional writing related majors in college.</a:t>
            </a:r>
          </a:p>
          <a:p>
            <a:endParaRPr lang="en-US" smtClean="0"/>
          </a:p>
          <a:p>
            <a:pPr algn="r">
              <a:buFont typeface="Wingdings" pitchFamily="2" charset="2"/>
              <a:buNone/>
            </a:pPr>
            <a:r>
              <a:rPr lang="en-US" sz="1800" smtClean="0"/>
              <a:t>Elmore and Abelman, “When Opportunity Knocks…” </a:t>
            </a:r>
            <a:r>
              <a:rPr lang="en-US" sz="1800" i="1" smtClean="0"/>
              <a:t>CPRE, 1999.</a:t>
            </a:r>
            <a:endParaRPr lang="en-US" sz="1800" smtClean="0"/>
          </a:p>
        </p:txBody>
      </p:sp>
      <p:sp>
        <p:nvSpPr>
          <p:cNvPr id="2150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Ginotti PIIC/PLN</a:t>
            </a:r>
          </a:p>
        </p:txBody>
      </p:sp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64E33A-C295-460E-A208-FCF13BD6BDB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Some Interesting Facts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Writing is identified as #2 on the list of academic predictors for college success.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pPr algn="r">
              <a:buFont typeface="Wingdings" pitchFamily="2" charset="2"/>
              <a:buNone/>
            </a:pPr>
            <a:endParaRPr lang="en-US" sz="1600" smtClean="0"/>
          </a:p>
          <a:p>
            <a:r>
              <a:rPr lang="en-US" smtClean="0"/>
              <a:t>Professors cite the lack of habit, voice, passion, and completeness as the most pronounced deficiencies in college freshmen.</a:t>
            </a:r>
          </a:p>
          <a:p>
            <a:endParaRPr lang="en-US" sz="1600" smtClean="0"/>
          </a:p>
          <a:p>
            <a:pPr algn="r">
              <a:buFont typeface="Wingdings" pitchFamily="2" charset="2"/>
              <a:buNone/>
            </a:pPr>
            <a:r>
              <a:rPr lang="en-US" sz="1600" smtClean="0"/>
              <a:t>Higher Education Research Institute, “Report on Academic Readiness,” 2008</a:t>
            </a:r>
          </a:p>
          <a:p>
            <a:pPr algn="r">
              <a:buFont typeface="Wingdings" pitchFamily="2" charset="2"/>
              <a:buNone/>
            </a:pPr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2355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Ginotti PIIC/PLN</a:t>
            </a:r>
          </a:p>
        </p:txBody>
      </p:sp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A17722-E18E-4721-A063-BED229E0DB1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Some Interesting Facts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Writing skills are identified as a core requirement of more than 95% of the 25 top paying jobs in America.</a:t>
            </a:r>
          </a:p>
          <a:p>
            <a:endParaRPr lang="en-US" smtClean="0"/>
          </a:p>
          <a:p>
            <a:r>
              <a:rPr lang="en-US" smtClean="0"/>
              <a:t>Writing skills are identified as a core component of 75% of the top job opportunities for HS graduates entering the job market .</a:t>
            </a:r>
          </a:p>
          <a:p>
            <a:pPr algn="r">
              <a:buFont typeface="Wingdings" pitchFamily="2" charset="2"/>
              <a:buNone/>
            </a:pPr>
            <a:r>
              <a:rPr lang="en-US" sz="1800" smtClean="0"/>
              <a:t>Sauter, “High Skills, High Pay…” </a:t>
            </a:r>
            <a:r>
              <a:rPr lang="en-US" sz="1800" i="1" smtClean="0"/>
              <a:t>ACT Information Brief</a:t>
            </a:r>
            <a:r>
              <a:rPr lang="en-US" sz="1800" smtClean="0"/>
              <a:t>, 2007</a:t>
            </a:r>
          </a:p>
        </p:txBody>
      </p:sp>
      <p:sp>
        <p:nvSpPr>
          <p:cNvPr id="2560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Ginotti PIIC/PLN</a:t>
            </a:r>
          </a:p>
        </p:txBody>
      </p:sp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CAE21F-15C6-4761-955D-3572A86BFDF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What Stands Out for You?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What are the implications of this research for elementary and middle school educators?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Does this challenge any long-held beliefs?</a:t>
            </a:r>
          </a:p>
          <a:p>
            <a:endParaRPr lang="en-US" smtClean="0"/>
          </a:p>
          <a:p>
            <a:endParaRPr lang="en-US" smtClean="0"/>
          </a:p>
          <a:p>
            <a:pPr algn="ctr">
              <a:buFont typeface="Wingdings" pitchFamily="2" charset="2"/>
              <a:buNone/>
            </a:pPr>
            <a:r>
              <a:rPr lang="en-US" b="1" smtClean="0"/>
              <a:t>Please discuss.</a:t>
            </a:r>
          </a:p>
        </p:txBody>
      </p:sp>
      <p:sp>
        <p:nvSpPr>
          <p:cNvPr id="2764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Ginotti PIIC/PLN</a:t>
            </a:r>
          </a:p>
        </p:txBody>
      </p:sp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EC1FA2-EE00-4AB1-AC51-648B437E766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Why is Writing So Important?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smtClean="0"/>
              <a:t>Promotes critical thinking skills</a:t>
            </a:r>
          </a:p>
          <a:p>
            <a:pPr>
              <a:lnSpc>
                <a:spcPct val="80000"/>
              </a:lnSpc>
            </a:pPr>
            <a:endParaRPr lang="en-US" sz="2000" smtClean="0"/>
          </a:p>
          <a:p>
            <a:pPr>
              <a:lnSpc>
                <a:spcPct val="80000"/>
              </a:lnSpc>
            </a:pPr>
            <a:r>
              <a:rPr lang="en-US" sz="2000" smtClean="0"/>
              <a:t>Promotes learning: 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Connections to prior knowledge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Comprehension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Deeper understanding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Retention</a:t>
            </a:r>
          </a:p>
          <a:p>
            <a:pPr>
              <a:lnSpc>
                <a:spcPct val="80000"/>
              </a:lnSpc>
            </a:pPr>
            <a:endParaRPr lang="en-US" sz="1800" smtClean="0"/>
          </a:p>
          <a:p>
            <a:pPr>
              <a:lnSpc>
                <a:spcPct val="80000"/>
              </a:lnSpc>
            </a:pPr>
            <a:r>
              <a:rPr lang="en-US" sz="2000" smtClean="0"/>
              <a:t>Promotes vocabulary development</a:t>
            </a:r>
          </a:p>
          <a:p>
            <a:pPr>
              <a:lnSpc>
                <a:spcPct val="80000"/>
              </a:lnSpc>
            </a:pPr>
            <a:endParaRPr lang="en-US" sz="2000" smtClean="0"/>
          </a:p>
          <a:p>
            <a:pPr>
              <a:lnSpc>
                <a:spcPct val="80000"/>
              </a:lnSpc>
            </a:pPr>
            <a:r>
              <a:rPr lang="en-US" sz="2000" smtClean="0"/>
              <a:t>Promotes effective communication skills</a:t>
            </a:r>
          </a:p>
          <a:p>
            <a:pPr>
              <a:lnSpc>
                <a:spcPct val="80000"/>
              </a:lnSpc>
            </a:pPr>
            <a:endParaRPr lang="en-US" sz="2000" smtClean="0"/>
          </a:p>
          <a:p>
            <a:pPr>
              <a:lnSpc>
                <a:spcPct val="80000"/>
              </a:lnSpc>
            </a:pPr>
            <a:r>
              <a:rPr lang="en-US" sz="2000" smtClean="0"/>
              <a:t>Promotes effective assessment – “a window to learning”</a:t>
            </a:r>
          </a:p>
          <a:p>
            <a:pPr>
              <a:lnSpc>
                <a:spcPct val="80000"/>
              </a:lnSpc>
            </a:pPr>
            <a:endParaRPr lang="en-US" sz="2000" smtClean="0"/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Brown, Collins, Duguids, </a:t>
            </a:r>
            <a:r>
              <a:rPr lang="en-US" sz="1400" i="1" smtClean="0"/>
              <a:t>The Culture of Learning, 1999</a:t>
            </a:r>
            <a:endParaRPr lang="en-US" sz="1400" smtClean="0"/>
          </a:p>
          <a:p>
            <a:pPr>
              <a:lnSpc>
                <a:spcPct val="80000"/>
              </a:lnSpc>
            </a:pPr>
            <a:endParaRPr lang="en-US" sz="1400" b="1" smtClean="0"/>
          </a:p>
          <a:p>
            <a:pPr>
              <a:lnSpc>
                <a:spcPct val="80000"/>
              </a:lnSpc>
            </a:pPr>
            <a:endParaRPr lang="en-US" sz="1400" smtClean="0"/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2969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Ginotti PIIC/PLN</a:t>
            </a:r>
          </a:p>
        </p:txBody>
      </p:sp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2B4691-710F-4A8C-91B1-03FFB57C1FA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6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563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563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What Will Make a Difference?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smtClean="0"/>
              <a:t>Habit		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smtClean="0"/>
          </a:p>
          <a:p>
            <a:pPr>
              <a:lnSpc>
                <a:spcPct val="90000"/>
              </a:lnSpc>
            </a:pPr>
            <a:r>
              <a:rPr lang="en-US" sz="2000" smtClean="0"/>
              <a:t>Fluency</a:t>
            </a:r>
          </a:p>
          <a:p>
            <a:pPr>
              <a:lnSpc>
                <a:spcPct val="90000"/>
              </a:lnSpc>
            </a:pPr>
            <a:endParaRPr lang="en-US" sz="2000" i="1" smtClean="0"/>
          </a:p>
          <a:p>
            <a:pPr>
              <a:lnSpc>
                <a:spcPct val="90000"/>
              </a:lnSpc>
            </a:pPr>
            <a:r>
              <a:rPr lang="en-US" sz="2000" smtClean="0"/>
              <a:t>Authenticity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smtClean="0"/>
          </a:p>
          <a:p>
            <a:pPr>
              <a:lnSpc>
                <a:spcPct val="90000"/>
              </a:lnSpc>
            </a:pPr>
            <a:r>
              <a:rPr lang="en-US" sz="2000" smtClean="0"/>
              <a:t>Variety</a:t>
            </a:r>
          </a:p>
          <a:p>
            <a:pPr>
              <a:lnSpc>
                <a:spcPct val="90000"/>
              </a:lnSpc>
            </a:pPr>
            <a:endParaRPr lang="en-US" sz="2000" smtClean="0"/>
          </a:p>
          <a:p>
            <a:pPr>
              <a:lnSpc>
                <a:spcPct val="90000"/>
              </a:lnSpc>
            </a:pPr>
            <a:r>
              <a:rPr lang="en-US" sz="2000" smtClean="0"/>
              <a:t>Focused Practice</a:t>
            </a:r>
          </a:p>
          <a:p>
            <a:pPr>
              <a:lnSpc>
                <a:spcPct val="90000"/>
              </a:lnSpc>
            </a:pPr>
            <a:endParaRPr lang="en-US" sz="2000" smtClean="0"/>
          </a:p>
          <a:p>
            <a:pPr>
              <a:lnSpc>
                <a:spcPct val="90000"/>
              </a:lnSpc>
            </a:pPr>
            <a:r>
              <a:rPr lang="en-US" sz="2000" smtClean="0"/>
              <a:t>Feedback</a:t>
            </a:r>
          </a:p>
          <a:p>
            <a:pPr>
              <a:lnSpc>
                <a:spcPct val="90000"/>
              </a:lnSpc>
            </a:pPr>
            <a:endParaRPr lang="en-US" sz="2000" smtClean="0"/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en-US" sz="1600" i="1" smtClean="0"/>
              <a:t>Writing Next, </a:t>
            </a:r>
            <a:r>
              <a:rPr lang="en-US" sz="1600" smtClean="0"/>
              <a:t>Carnegie Commission, 2007.</a:t>
            </a:r>
            <a:endParaRPr lang="en-US" sz="1600" i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smtClean="0"/>
          </a:p>
        </p:txBody>
      </p:sp>
      <p:sp>
        <p:nvSpPr>
          <p:cNvPr id="3174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Ginotti PIIC/PLN</a:t>
            </a:r>
          </a:p>
        </p:txBody>
      </p:sp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380D2C-A947-4823-9B5B-660426AED68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800">
                <a:effectLst>
                  <a:outerShdw blurRad="38100" dist="38100" dir="2700000" algn="tl">
                    <a:srgbClr val="DDDDDD"/>
                  </a:outerShdw>
                </a:effectLst>
              </a:rPr>
              <a:t>Why </a:t>
            </a:r>
            <a:r>
              <a:rPr lang="en-US" sz="3800" i="1">
                <a:effectLst>
                  <a:outerShdw blurRad="38100" dist="38100" dir="2700000" algn="tl">
                    <a:srgbClr val="DDDDDD"/>
                  </a:outerShdw>
                </a:effectLst>
              </a:rPr>
              <a:t>The Collins Writing Program</a:t>
            </a:r>
            <a:r>
              <a:rPr lang="en-US" sz="3800">
                <a:effectLst>
                  <a:outerShdw blurRad="38100" dist="38100" dir="2700000" algn="tl">
                    <a:srgbClr val="DDDDDD"/>
                  </a:outerShdw>
                </a:effectLst>
              </a:rPr>
              <a:t>?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smtClean="0"/>
              <a:t>Provides a structure consistent with the recommendations of the </a:t>
            </a:r>
            <a:r>
              <a:rPr lang="en-US" sz="2400" i="1" smtClean="0"/>
              <a:t>Writing Next </a:t>
            </a:r>
            <a:r>
              <a:rPr lang="en-US" sz="2400" smtClean="0"/>
              <a:t>Report.</a:t>
            </a:r>
          </a:p>
          <a:p>
            <a:endParaRPr lang="en-US" sz="2400" smtClean="0"/>
          </a:p>
          <a:p>
            <a:r>
              <a:rPr lang="en-US" sz="2400" smtClean="0"/>
              <a:t>Consistent with </a:t>
            </a:r>
            <a:r>
              <a:rPr lang="en-US" sz="2400" i="1" smtClean="0"/>
              <a:t>NAEP’</a:t>
            </a:r>
            <a:r>
              <a:rPr lang="en-US" sz="2400" smtClean="0"/>
              <a:t>s recommendations regarding improving writing achievement:</a:t>
            </a:r>
          </a:p>
          <a:p>
            <a:pPr lvl="1"/>
            <a:r>
              <a:rPr lang="en-US" sz="2200" smtClean="0"/>
              <a:t>Frequent, informal writing opportunities to think, explore, and observe.</a:t>
            </a:r>
          </a:p>
          <a:p>
            <a:pPr lvl="1"/>
            <a:r>
              <a:rPr lang="en-US" sz="2200" smtClean="0"/>
              <a:t>Frequent writing in all content areas.</a:t>
            </a:r>
          </a:p>
          <a:p>
            <a:pPr lvl="1"/>
            <a:r>
              <a:rPr lang="en-US" sz="2200" smtClean="0"/>
              <a:t>Opportunities to write in a variety of formats.</a:t>
            </a:r>
          </a:p>
          <a:p>
            <a:pPr lvl="1"/>
            <a:r>
              <a:rPr lang="en-US" sz="2200" smtClean="0"/>
              <a:t>Focused, consistent feedback.</a:t>
            </a:r>
          </a:p>
          <a:p>
            <a:pPr lvl="1"/>
            <a:r>
              <a:rPr lang="en-US" sz="2200" smtClean="0"/>
              <a:t>Contextual teaching of writing skills.</a:t>
            </a:r>
          </a:p>
        </p:txBody>
      </p:sp>
      <p:sp>
        <p:nvSpPr>
          <p:cNvPr id="3379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Ginotti PIIC/PLN</a:t>
            </a:r>
          </a:p>
        </p:txBody>
      </p:sp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0B8DC7-8DD4-4695-BFB8-441774D8438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How Does Collins Do It?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u="sng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Structure</a:t>
            </a:r>
            <a:r>
              <a:rPr lang="en-US" sz="2400" dirty="0"/>
              <a:t>:  </a:t>
            </a:r>
            <a:r>
              <a:rPr lang="en-US" sz="2400" b="1" i="1" dirty="0"/>
              <a:t>Five Types of Writing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n-US" sz="2400" b="1" i="1" dirty="0"/>
          </a:p>
          <a:p>
            <a:pPr marL="621792" lvl="1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i="1" dirty="0"/>
              <a:t>Type One: 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Capture Ideas</a:t>
            </a:r>
          </a:p>
          <a:p>
            <a:pPr marL="621792" lvl="1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621792" lvl="1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i="1" dirty="0"/>
              <a:t>Type Two: 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Writing to Learn</a:t>
            </a:r>
          </a:p>
          <a:p>
            <a:pPr marL="621792" lvl="1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621792" lvl="1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i="1" dirty="0"/>
              <a:t>Type Three: 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Focused Practice</a:t>
            </a:r>
          </a:p>
          <a:p>
            <a:pPr marL="621792" lvl="1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621792" lvl="1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i="1" dirty="0"/>
              <a:t>Type Four: 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Finished Product</a:t>
            </a:r>
          </a:p>
          <a:p>
            <a:pPr marL="621792" lvl="1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621792" lvl="1" fontAlgn="auto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i="1" dirty="0"/>
              <a:t>Type Five: 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Publishable Work</a:t>
            </a:r>
            <a:endParaRPr lang="en-US" sz="2400" i="1" dirty="0"/>
          </a:p>
        </p:txBody>
      </p:sp>
      <p:sp>
        <p:nvSpPr>
          <p:cNvPr id="3584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Ginotti PIIC/PLN</a:t>
            </a:r>
          </a:p>
        </p:txBody>
      </p:sp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1D9BF3-3F4A-4535-BA13-1977DCB98BA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45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Share your reflection with someone you don’t normally work with…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Choose a partner to share your paper with-- either the reflection of what you read or your try-out strategy.</a:t>
            </a:r>
          </a:p>
          <a:p>
            <a:endParaRPr lang="en-US" dirty="0" smtClean="0"/>
          </a:p>
          <a:p>
            <a:r>
              <a:rPr lang="en-US" dirty="0" smtClean="0"/>
              <a:t>Person A will read, Person B will respond.  Then Person B will read their paper and Person A will respond.</a:t>
            </a:r>
          </a:p>
          <a:p>
            <a:endParaRPr lang="en-US" dirty="0" smtClean="0"/>
          </a:p>
          <a:p>
            <a:r>
              <a:rPr lang="en-US" dirty="0" smtClean="0"/>
              <a:t>Pair to Quads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34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How Does Collins Do It?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u="sng">
                <a:effectLst>
                  <a:outerShdw blurRad="38100" dist="38100" dir="2700000" algn="tl">
                    <a:srgbClr val="DDDDDD"/>
                  </a:outerShdw>
                </a:effectLst>
              </a:rPr>
              <a:t>Content: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</a:rPr>
              <a:t>  Creating</a:t>
            </a:r>
            <a:r>
              <a:rPr lang="en-US" sz="2400" b="1" i="1"/>
              <a:t> Great Assignments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sz="2400" b="1" i="1"/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200" i="1"/>
              <a:t>Assignment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200" i="1"/>
              <a:t>Writer’s Role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200" i="1"/>
              <a:t>Audience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200" i="1"/>
              <a:t>Purpose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200" i="1"/>
              <a:t>Format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200" i="1"/>
              <a:t>Focus Correction Areas (FCAs)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200" i="1"/>
              <a:t>Process</a:t>
            </a:r>
          </a:p>
        </p:txBody>
      </p:sp>
      <p:sp>
        <p:nvSpPr>
          <p:cNvPr id="3788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Ginotti PIIC/PLN</a:t>
            </a:r>
          </a:p>
        </p:txBody>
      </p:sp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F17117-19AC-4A37-9848-9FF970C2F7F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How Does Collins Do It?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u="sng">
                <a:effectLst>
                  <a:outerShdw blurRad="38100" dist="38100" dir="2700000" algn="tl">
                    <a:srgbClr val="DDDDDD"/>
                  </a:outerShdw>
                </a:effectLst>
              </a:rPr>
              <a:t>Consistency:</a:t>
            </a:r>
            <a:r>
              <a:rPr lang="en-US"/>
              <a:t>  </a:t>
            </a:r>
            <a:r>
              <a:rPr lang="en-US" sz="2400" b="1" i="1"/>
              <a:t>Developing Focus Correction Areas</a:t>
            </a:r>
          </a:p>
          <a:p>
            <a:pPr marL="365760" indent="-256032" fontAlgn="auto">
              <a:spcAft>
                <a:spcPts val="0"/>
              </a:spcAft>
              <a:buFont typeface="Wingdings" charset="2"/>
              <a:buNone/>
              <a:defRPr/>
            </a:pPr>
            <a:r>
              <a:rPr lang="en-US" sz="2400"/>
              <a:t>    Vertical Articulation 12-K</a:t>
            </a:r>
          </a:p>
          <a:p>
            <a:pPr marL="365760" indent="-256032" fontAlgn="auto">
              <a:spcAft>
                <a:spcPts val="0"/>
              </a:spcAft>
              <a:buFont typeface="Wingdings" charset="2"/>
              <a:buNone/>
              <a:defRPr/>
            </a:pPr>
            <a:endParaRPr lang="en-US" sz="2400"/>
          </a:p>
          <a:p>
            <a:pPr marL="365760" indent="-256032" fontAlgn="auto">
              <a:spcAft>
                <a:spcPts val="0"/>
              </a:spcAft>
              <a:buFont typeface="Wingdings" charset="2"/>
              <a:buNone/>
              <a:defRPr/>
            </a:pPr>
            <a:endParaRPr lang="en-US" sz="2400"/>
          </a:p>
          <a:p>
            <a:pPr marL="365760" indent="-256032" fontAlgn="auto">
              <a:spcAft>
                <a:spcPts val="0"/>
              </a:spcAft>
              <a:buFont typeface="Wingdings" charset="2"/>
              <a:buNone/>
              <a:defRPr/>
            </a:pPr>
            <a:endParaRPr lang="en-US" sz="240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u="sng">
                <a:effectLst>
                  <a:outerShdw blurRad="38100" dist="38100" dir="2700000" algn="tl">
                    <a:srgbClr val="DDDDDD"/>
                  </a:outerShdw>
                </a:effectLst>
              </a:rPr>
              <a:t>Organization:</a:t>
            </a:r>
            <a:r>
              <a:rPr lang="en-US" sz="2400"/>
              <a:t>  </a:t>
            </a:r>
            <a:r>
              <a:rPr lang="en-US" sz="2400" b="1" i="1"/>
              <a:t>Writing Folders</a:t>
            </a:r>
            <a:endParaRPr lang="en-US" sz="2400" u="sng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65760" indent="-256032" fontAlgn="auto">
              <a:spcAft>
                <a:spcPts val="0"/>
              </a:spcAft>
              <a:buFont typeface="Wingdings" charset="2"/>
              <a:buNone/>
              <a:defRPr/>
            </a:pPr>
            <a:endParaRPr lang="en-US" sz="2400"/>
          </a:p>
          <a:p>
            <a:pPr marL="365760" indent="-256032" fontAlgn="auto">
              <a:spcAft>
                <a:spcPts val="0"/>
              </a:spcAft>
              <a:buFont typeface="Wingdings" charset="2"/>
              <a:buNone/>
              <a:defRPr/>
            </a:pPr>
            <a:endParaRPr lang="en-US" sz="2400"/>
          </a:p>
          <a:p>
            <a:pPr marL="365760" indent="-256032" fontAlgn="auto">
              <a:spcAft>
                <a:spcPts val="0"/>
              </a:spcAft>
              <a:buFont typeface="Wingdings" charset="2"/>
              <a:buNone/>
              <a:defRPr/>
            </a:pPr>
            <a:endParaRPr lang="en-US" sz="240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sz="2400"/>
          </a:p>
        </p:txBody>
      </p:sp>
      <p:sp>
        <p:nvSpPr>
          <p:cNvPr id="3993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Ginotti PIIC/PLN</a:t>
            </a:r>
          </a:p>
        </p:txBody>
      </p:sp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C6230D-01ED-4631-931B-AFF93DD19BD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Collins’ Writing</a:t>
            </a:r>
            <a:endParaRPr lang="en-US" dirty="0"/>
          </a:p>
        </p:txBody>
      </p:sp>
      <p:sp>
        <p:nvSpPr>
          <p:cNvPr id="41985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Type 1 –</a:t>
            </a:r>
          </a:p>
          <a:p>
            <a:pPr lvl="1"/>
            <a:r>
              <a:rPr lang="en-US" smtClean="0"/>
              <a:t>Use to capture ideas</a:t>
            </a:r>
          </a:p>
          <a:p>
            <a:pPr lvl="1"/>
            <a:r>
              <a:rPr lang="en-US" smtClean="0"/>
              <a:t>No right or wrong</a:t>
            </a:r>
          </a:p>
          <a:p>
            <a:pPr lvl="1"/>
            <a:r>
              <a:rPr lang="en-US" smtClean="0"/>
              <a:t>No revision/one draft</a:t>
            </a:r>
          </a:p>
          <a:p>
            <a:pPr lvl="1"/>
            <a:r>
              <a:rPr lang="en-US" smtClean="0"/>
              <a:t>Best if done 8 to 10 times a day</a:t>
            </a:r>
          </a:p>
          <a:p>
            <a:pPr lvl="1"/>
            <a:r>
              <a:rPr lang="en-US" smtClean="0"/>
              <a:t>Accountable for length and staying on topic only</a:t>
            </a:r>
          </a:p>
          <a:p>
            <a:pPr lvl="1"/>
            <a:r>
              <a:rPr lang="en-US" smtClean="0"/>
              <a:t>May need to be “timed”</a:t>
            </a:r>
          </a:p>
          <a:p>
            <a:pPr lvl="1"/>
            <a:r>
              <a:rPr lang="en-US" smtClean="0"/>
              <a:t>Benefits:</a:t>
            </a:r>
          </a:p>
          <a:p>
            <a:pPr lvl="2"/>
            <a:r>
              <a:rPr lang="en-US" smtClean="0"/>
              <a:t>Builds habit</a:t>
            </a:r>
          </a:p>
          <a:p>
            <a:pPr lvl="2"/>
            <a:r>
              <a:rPr lang="en-US" smtClean="0"/>
              <a:t>Uses language</a:t>
            </a:r>
          </a:p>
          <a:p>
            <a:pPr lvl="2"/>
            <a:r>
              <a:rPr lang="en-US" smtClean="0"/>
              <a:t>Rewards success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Collins’ Writing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Type 2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Purpose of writing to learn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Responses are an explanation that helps cement understanding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Best if done 4 to 6 times per day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Accountable for </a:t>
            </a:r>
            <a:r>
              <a:rPr lang="en-US" u="sng" dirty="0" smtClean="0"/>
              <a:t>content only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Usually are soft-timed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Evaluate with 4 point scale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Benefits:</a:t>
            </a:r>
          </a:p>
          <a:p>
            <a:pPr marL="859536" lvl="2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dirty="0" smtClean="0"/>
              <a:t>Improves quality of learning while providing opportunities to write</a:t>
            </a:r>
          </a:p>
          <a:p>
            <a:pPr marL="859536" lvl="2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dirty="0" smtClean="0"/>
              <a:t>They can self correct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a Type Two Writing…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one of the processes of learning from </a:t>
            </a:r>
            <a:r>
              <a:rPr lang="en-US" i="1" dirty="0" smtClean="0"/>
              <a:t>Plainer Truths </a:t>
            </a:r>
            <a:r>
              <a:rPr lang="en-US" dirty="0" smtClean="0"/>
              <a:t>and write 2 ways you have connected it to your teaching.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7176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Collins’ Writing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Type 3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Edit for </a:t>
            </a:r>
            <a:r>
              <a:rPr lang="en-US" dirty="0" err="1" smtClean="0"/>
              <a:t>FCAs</a:t>
            </a:r>
            <a:r>
              <a:rPr lang="en-US" dirty="0" smtClean="0"/>
              <a:t> – Focused Correction Areas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This type is the most authentic academic writing experience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Best preparation for testing situations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Pick 3 </a:t>
            </a:r>
            <a:r>
              <a:rPr lang="en-US" dirty="0" err="1" smtClean="0"/>
              <a:t>FCAs</a:t>
            </a:r>
            <a:r>
              <a:rPr lang="en-US" dirty="0" smtClean="0"/>
              <a:t> at most and keep those until mastery is evident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Model first and be prepared to differentiate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Can be done in class or for homework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Benefits:</a:t>
            </a:r>
          </a:p>
          <a:p>
            <a:pPr marL="859536" lvl="2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dirty="0" smtClean="0"/>
              <a:t>Has the most impact on writing</a:t>
            </a:r>
          </a:p>
          <a:p>
            <a:pPr marL="859536" lvl="2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dirty="0" smtClean="0"/>
              <a:t>Requires less time on your part for grading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6858000" cy="18287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Let’s try a Type 3…Cocktail </a:t>
            </a:r>
            <a:r>
              <a:rPr lang="en-US" dirty="0" smtClean="0"/>
              <a:t>Party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209800"/>
            <a:ext cx="7772400" cy="42672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Each participant gets a napkin.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Round 1—Talk about a book you have read or a movie you have recently seen.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Round 2—Tell about a favorite holiday memory.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Round 3—Tell about a school memory.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8567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/>
              <a:t>Collins’ 4 and 5</a:t>
            </a:r>
            <a:br>
              <a:rPr lang="en-US" sz="44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5057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 3" pitchFamily="18" charset="2"/>
              <a:buNone/>
            </a:pPr>
            <a:r>
              <a:rPr lang="en-US" sz="4000" b="1" smtClean="0"/>
              <a:t>Type 4 </a:t>
            </a:r>
            <a:r>
              <a:rPr lang="en-US" sz="4000" smtClean="0"/>
              <a:t>– Type 3 writing and has been read out loud and critiqued by another (2 drafts)</a:t>
            </a:r>
          </a:p>
          <a:p>
            <a:pPr>
              <a:buFont typeface="Wingdings 3" pitchFamily="18" charset="2"/>
              <a:buNone/>
            </a:pPr>
            <a:r>
              <a:rPr lang="en-US" sz="4000" b="1" smtClean="0"/>
              <a:t>Type 5 </a:t>
            </a:r>
            <a:r>
              <a:rPr lang="en-US" sz="4000" smtClean="0"/>
              <a:t>– Publishable work based on multiple drafts; represents real-world standards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THE WILD THINGS ARE…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in 2 groups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Count off by </a:t>
            </a:r>
            <a:r>
              <a:rPr lang="en-US" dirty="0" smtClean="0"/>
              <a:t>2’s</a:t>
            </a:r>
          </a:p>
          <a:p>
            <a:endParaRPr lang="en-US" dirty="0" smtClean="0"/>
          </a:p>
          <a:p>
            <a:r>
              <a:rPr lang="en-US" dirty="0" smtClean="0"/>
              <a:t>Group 1—Read It, Group 2—See </a:t>
            </a:r>
            <a:r>
              <a:rPr lang="en-US" dirty="0" smtClean="0"/>
              <a:t>It</a:t>
            </a:r>
          </a:p>
          <a:p>
            <a:endParaRPr lang="en-US" dirty="0"/>
          </a:p>
          <a:p>
            <a:r>
              <a:rPr lang="en-US" dirty="0" smtClean="0"/>
              <a:t>Chart your </a:t>
            </a:r>
            <a:r>
              <a:rPr lang="en-US" dirty="0" err="1" smtClean="0"/>
              <a:t>noticings</a:t>
            </a:r>
            <a:r>
              <a:rPr lang="en-US" dirty="0" smtClean="0"/>
              <a:t> about the text/illustrations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2968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Big Ideas/Wrap-Up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Complexity of Teaching</a:t>
            </a:r>
          </a:p>
          <a:p>
            <a:endParaRPr lang="en-US" dirty="0"/>
          </a:p>
          <a:p>
            <a:r>
              <a:rPr lang="en-US" dirty="0" smtClean="0"/>
              <a:t>Assignment—2 </a:t>
            </a:r>
            <a:r>
              <a:rPr lang="en-US" smtClean="0"/>
              <a:t>Wiki responses/try-out , </a:t>
            </a:r>
            <a:r>
              <a:rPr lang="en-US" i="1" smtClean="0"/>
              <a:t>Plainer 			     Truths</a:t>
            </a:r>
            <a:r>
              <a:rPr lang="en-US" dirty="0" smtClean="0"/>
              <a:t>, </a:t>
            </a:r>
            <a:r>
              <a:rPr lang="en-US" dirty="0" err="1" smtClean="0"/>
              <a:t>Bulkpack</a:t>
            </a:r>
            <a:r>
              <a:rPr lang="en-US" dirty="0" smtClean="0"/>
              <a:t> article</a:t>
            </a:r>
          </a:p>
          <a:p>
            <a:endParaRPr lang="en-US" dirty="0" smtClean="0"/>
          </a:p>
          <a:p>
            <a:r>
              <a:rPr lang="en-US" dirty="0" smtClean="0"/>
              <a:t>Kathy Genzano will be back for the next session</a:t>
            </a:r>
          </a:p>
          <a:p>
            <a:endParaRPr lang="en-US" dirty="0"/>
          </a:p>
          <a:p>
            <a:r>
              <a:rPr lang="en-US" dirty="0" smtClean="0"/>
              <a:t>Study Table—Nov. 21; Bring materials to work on your </a:t>
            </a:r>
          </a:p>
          <a:p>
            <a:pPr marL="667512" lvl="2" indent="0">
              <a:buNone/>
            </a:pPr>
            <a:r>
              <a:rPr lang="en-US" dirty="0"/>
              <a:t>	</a:t>
            </a:r>
            <a:r>
              <a:rPr lang="en-US" dirty="0" smtClean="0"/>
              <a:t>	       </a:t>
            </a:r>
            <a:r>
              <a:rPr lang="en-US" sz="2400" dirty="0" smtClean="0"/>
              <a:t>your project. </a:t>
            </a:r>
            <a:r>
              <a:rPr lang="en-US" dirty="0" smtClean="0"/>
              <a:t>	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945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639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the #1 Predictor of Student Success?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 flipV="1">
            <a:off x="457200" y="7421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818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44762"/>
          </a:xfrm>
        </p:spPr>
        <p:txBody>
          <a:bodyPr/>
          <a:lstStyle/>
          <a:p>
            <a:pPr algn="ctr"/>
            <a:r>
              <a:rPr lang="en-US" dirty="0" smtClean="0"/>
              <a:t>I Have Who Has….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235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Please Do Now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73500"/>
          </a:xfrm>
        </p:spPr>
        <p:txBody>
          <a:bodyPr/>
          <a:lstStyle/>
          <a:p>
            <a:pPr marL="109537" indent="0">
              <a:buNone/>
            </a:pPr>
            <a:r>
              <a:rPr lang="en-US" sz="3200" dirty="0" smtClean="0"/>
              <a:t>Write 7 lines –Compare a traditional classroom to a </a:t>
            </a:r>
            <a:r>
              <a:rPr lang="en-US" sz="3200" dirty="0" smtClean="0"/>
              <a:t>student-centered </a:t>
            </a:r>
            <a:r>
              <a:rPr lang="en-US" sz="3200" dirty="0" smtClean="0"/>
              <a:t>classroom.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788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09601"/>
            <a:ext cx="5334000" cy="28194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i="1" dirty="0" smtClean="0">
                <a:solidFill>
                  <a:schemeClr val="tx1"/>
                </a:solidFill>
                <a:effectLst>
                  <a:innerShdw blurRad="304800" dist="50800">
                    <a:srgbClr val="000000">
                      <a:alpha val="50000"/>
                    </a:srgbClr>
                  </a:innerShdw>
                </a:effectLst>
              </a:rPr>
              <a:t/>
            </a:r>
            <a:br>
              <a:rPr lang="en-US" sz="5400" i="1" dirty="0" smtClean="0">
                <a:solidFill>
                  <a:schemeClr val="tx1"/>
                </a:solidFill>
                <a:effectLst>
                  <a:innerShdw blurRad="304800" dist="50800">
                    <a:srgbClr val="000000">
                      <a:alpha val="50000"/>
                    </a:srgbClr>
                  </a:innerShdw>
                </a:effectLst>
              </a:rPr>
            </a:br>
            <a:r>
              <a:rPr lang="en-US" sz="5400" i="1" dirty="0" smtClean="0">
                <a:solidFill>
                  <a:schemeClr val="tx1"/>
                </a:solidFill>
                <a:effectLst>
                  <a:innerShdw blurRad="304800" dist="50800">
                    <a:srgbClr val="000000">
                      <a:alpha val="50000"/>
                    </a:srgbClr>
                  </a:innerShdw>
                </a:effectLst>
              </a:rPr>
              <a:t/>
            </a:r>
            <a:br>
              <a:rPr lang="en-US" sz="5400" i="1" dirty="0" smtClean="0">
                <a:solidFill>
                  <a:schemeClr val="tx1"/>
                </a:solidFill>
                <a:effectLst>
                  <a:innerShdw blurRad="304800" dist="50800">
                    <a:srgbClr val="000000">
                      <a:alpha val="50000"/>
                    </a:srgbClr>
                  </a:innerShdw>
                </a:effectLst>
              </a:rPr>
            </a:br>
            <a:r>
              <a:rPr lang="en-US" sz="5400" i="1" dirty="0" smtClean="0">
                <a:solidFill>
                  <a:schemeClr val="tx1"/>
                </a:solidFill>
                <a:effectLst>
                  <a:innerShdw blurRad="304800" dist="50800">
                    <a:srgbClr val="000000">
                      <a:alpha val="50000"/>
                    </a:srgbClr>
                  </a:innerShdw>
                </a:effectLst>
              </a:rPr>
              <a:t>Writing – Are we doing the write stuff?</a:t>
            </a:r>
            <a:endParaRPr lang="en-US" sz="5400" i="1" dirty="0">
              <a:solidFill>
                <a:schemeClr val="tx1"/>
              </a:solidFill>
              <a:effectLst>
                <a:innerShdw blurRad="304800" dist="508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14338" name="Picture 3" descr="j0289947.pict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9063" y="2219325"/>
            <a:ext cx="18796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For you consideration…</a:t>
            </a:r>
            <a:endParaRPr lang="en-US" dirty="0"/>
          </a:p>
        </p:txBody>
      </p:sp>
      <p:sp>
        <p:nvSpPr>
          <p:cNvPr id="1536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Most students don’t have models for writing at home.</a:t>
            </a:r>
          </a:p>
          <a:p>
            <a:pPr>
              <a:buFont typeface="Wingdings 3" pitchFamily="18" charset="2"/>
              <a:buNone/>
            </a:pPr>
            <a:endParaRPr lang="en-US" smtClean="0"/>
          </a:p>
          <a:p>
            <a:r>
              <a:rPr lang="en-US" smtClean="0"/>
              <a:t>Why is it important for students to write?</a:t>
            </a:r>
          </a:p>
          <a:p>
            <a:pPr>
              <a:buFont typeface="Wingdings 3" pitchFamily="18" charset="2"/>
              <a:buNone/>
            </a:pPr>
            <a:endParaRPr lang="en-US" smtClean="0"/>
          </a:p>
          <a:p>
            <a:r>
              <a:rPr lang="en-US" smtClean="0"/>
              <a:t>How much should they write? How often? About what?</a:t>
            </a:r>
          </a:p>
          <a:p>
            <a:endParaRPr lang="en-US" smtClean="0"/>
          </a:p>
        </p:txBody>
      </p:sp>
      <p:pic>
        <p:nvPicPr>
          <p:cNvPr id="4" name="Picture 3" descr="j03096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1588" y="4724400"/>
            <a:ext cx="1522412" cy="2133600"/>
          </a:xfrm>
          <a:prstGeom prst="rect">
            <a:avLst/>
          </a:prstGeom>
          <a:effectLst>
            <a:outerShdw blurRad="762000" dist="38100" dir="2700000">
              <a:srgbClr val="000000">
                <a:alpha val="1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181600"/>
          </a:xfrm>
        </p:spPr>
        <p:txBody>
          <a:bodyPr/>
          <a:lstStyle/>
          <a:p>
            <a:r>
              <a:rPr lang="en-US" sz="2800" smtClean="0"/>
              <a:t>What are your concerns about students’ writing…</a:t>
            </a:r>
          </a:p>
          <a:p>
            <a:pPr>
              <a:buFont typeface="Wingdings 3" pitchFamily="18" charset="2"/>
              <a:buNone/>
            </a:pPr>
            <a:endParaRPr lang="en-US" sz="2800" smtClean="0"/>
          </a:p>
          <a:p>
            <a:r>
              <a:rPr lang="en-US" sz="2800" smtClean="0"/>
              <a:t>What are we doing right, to encourage them to be writers?</a:t>
            </a:r>
          </a:p>
          <a:p>
            <a:pPr>
              <a:buFont typeface="Wingdings 3" pitchFamily="18" charset="2"/>
              <a:buNone/>
            </a:pPr>
            <a:endParaRPr lang="en-US" sz="2800" smtClean="0"/>
          </a:p>
          <a:p>
            <a:r>
              <a:rPr lang="en-US" sz="2800" smtClean="0"/>
              <a:t>What are we doing wrong, that inhibits their development as writers?</a:t>
            </a:r>
          </a:p>
        </p:txBody>
      </p:sp>
      <p:pic>
        <p:nvPicPr>
          <p:cNvPr id="1638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4900" y="4114800"/>
            <a:ext cx="2525713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77813"/>
            <a:ext cx="7467600" cy="124618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i="1" smtClean="0"/>
              <a:t>What does writing look like in your classroom?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752600"/>
            <a:ext cx="7696200" cy="4378325"/>
          </a:xfrm>
        </p:spPr>
        <p:txBody>
          <a:bodyPr>
            <a:normAutofit lnSpcReduction="10000"/>
          </a:bodyPr>
          <a:lstStyle/>
          <a:p>
            <a:r>
              <a:rPr lang="en-US" sz="2400" smtClean="0"/>
              <a:t>What do students write about?</a:t>
            </a:r>
          </a:p>
          <a:p>
            <a:endParaRPr lang="en-US" sz="2400" smtClean="0"/>
          </a:p>
          <a:p>
            <a:endParaRPr lang="en-US" sz="2400" smtClean="0"/>
          </a:p>
          <a:p>
            <a:r>
              <a:rPr lang="en-US" sz="2400" smtClean="0"/>
              <a:t>When do they write/how often?</a:t>
            </a:r>
          </a:p>
          <a:p>
            <a:endParaRPr lang="en-US" sz="2400" smtClean="0"/>
          </a:p>
          <a:p>
            <a:endParaRPr lang="en-US" sz="2400" smtClean="0"/>
          </a:p>
          <a:p>
            <a:r>
              <a:rPr lang="en-US" sz="2400" smtClean="0"/>
              <a:t>How do they write?</a:t>
            </a:r>
          </a:p>
          <a:p>
            <a:endParaRPr lang="en-US" sz="2400" smtClean="0"/>
          </a:p>
          <a:p>
            <a:endParaRPr lang="en-US" sz="2400" smtClean="0"/>
          </a:p>
          <a:p>
            <a:r>
              <a:rPr lang="en-US" sz="2400" smtClean="0"/>
              <a:t>Who reads it?</a:t>
            </a:r>
          </a:p>
        </p:txBody>
      </p:sp>
      <p:sp>
        <p:nvSpPr>
          <p:cNvPr id="1740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Ginotti PIIC/PLN</a:t>
            </a:r>
          </a:p>
        </p:txBody>
      </p:sp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384635-A8BF-452A-B226-3CD4287DCD7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  <p:pic>
        <p:nvPicPr>
          <p:cNvPr id="17413" name="Picture 5" descr="AA00273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9775" y="3851275"/>
            <a:ext cx="312102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2416</TotalTime>
  <Words>1096</Words>
  <Application>Microsoft Office PowerPoint</Application>
  <PresentationFormat>On-screen Show (4:3)</PresentationFormat>
  <Paragraphs>255</Paragraphs>
  <Slides>29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Flow</vt:lpstr>
      <vt:lpstr>Goals for the Day</vt:lpstr>
      <vt:lpstr>Share your reflection with someone you don’t normally work with…</vt:lpstr>
      <vt:lpstr>What is the #1 Predictor of Student Success?</vt:lpstr>
      <vt:lpstr>I Have Who Has….</vt:lpstr>
      <vt:lpstr>Please Do Now</vt:lpstr>
      <vt:lpstr>  Writing – Are we doing the write stuff?</vt:lpstr>
      <vt:lpstr>For you consideration…</vt:lpstr>
      <vt:lpstr>PowerPoint Presentation</vt:lpstr>
      <vt:lpstr>What does writing look like in your classroom?</vt:lpstr>
      <vt:lpstr>PowerPoint Presentation</vt:lpstr>
      <vt:lpstr>PowerPoint Presentation</vt:lpstr>
      <vt:lpstr>Some Interesting Facts</vt:lpstr>
      <vt:lpstr>Some Interesting Facts</vt:lpstr>
      <vt:lpstr>Some Interesting Facts</vt:lpstr>
      <vt:lpstr>What Stands Out for You?</vt:lpstr>
      <vt:lpstr>Why is Writing So Important?</vt:lpstr>
      <vt:lpstr>What Will Make a Difference?</vt:lpstr>
      <vt:lpstr>Why The Collins Writing Program?</vt:lpstr>
      <vt:lpstr>How Does Collins Do It?</vt:lpstr>
      <vt:lpstr>How Does Collins Do It?</vt:lpstr>
      <vt:lpstr>How Does Collins Do It?</vt:lpstr>
      <vt:lpstr>Collins’ Writing</vt:lpstr>
      <vt:lpstr>Collins’ Writing</vt:lpstr>
      <vt:lpstr>Let’s try a Type Two Writing…</vt:lpstr>
      <vt:lpstr>Collins’ Writing </vt:lpstr>
      <vt:lpstr>Let’s try a Type 3…Cocktail Party</vt:lpstr>
      <vt:lpstr>Collins’ 4 and 5  </vt:lpstr>
      <vt:lpstr>WHERE THE WILD THINGS ARE…</vt:lpstr>
      <vt:lpstr>Big Ideas/Wrap-Up</vt:lpstr>
    </vt:vector>
  </TitlesOfParts>
  <Company>KCSD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PLN 1/Class 3 - Writing</dc:title>
  <dc:creator>Kathy</dc:creator>
  <cp:lastModifiedBy>Techs</cp:lastModifiedBy>
  <cp:revision>19</cp:revision>
  <dcterms:created xsi:type="dcterms:W3CDTF">2010-11-24T15:26:07Z</dcterms:created>
  <dcterms:modified xsi:type="dcterms:W3CDTF">2011-10-20T17:37:58Z</dcterms:modified>
</cp:coreProperties>
</file>